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76" r:id="rId3"/>
    <p:sldId id="267" r:id="rId4"/>
    <p:sldId id="287" r:id="rId5"/>
    <p:sldId id="279" r:id="rId6"/>
    <p:sldId id="298" r:id="rId7"/>
    <p:sldId id="300" r:id="rId8"/>
    <p:sldId id="301" r:id="rId9"/>
    <p:sldId id="28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3" r:id="rId18"/>
    <p:sldId id="314" r:id="rId19"/>
    <p:sldId id="315" r:id="rId20"/>
    <p:sldId id="316" r:id="rId21"/>
    <p:sldId id="285" r:id="rId22"/>
    <p:sldId id="296" r:id="rId23"/>
    <p:sldId id="297" r:id="rId24"/>
    <p:sldId id="302" r:id="rId25"/>
    <p:sldId id="303" r:id="rId26"/>
    <p:sldId id="29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60" d="100"/>
          <a:sy n="60" d="100"/>
        </p:scale>
        <p:origin x="-15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69B4EBA-84E7-4493-85FE-C6B954454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B233-DBCD-482E-9BDC-0EBBB94BF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D5CE-61BC-4958-AB47-E2863904E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F725B-FF2D-4D7A-BC5E-752F20D741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25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85BD-D6C1-40CC-9267-E88C0CE8BC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710CC5-D4B0-4B54-8E47-6D27B7988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0E22-3119-4018-89B5-D0D3EBC00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231-9F33-42C1-ABDB-AC6335A0B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254C-354F-4A8D-A826-9E2730F53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0988-737B-4487-97AA-1D99631FB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7F1-EECE-4628-8AF8-C08B1FE57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45F45D-7C6D-49AE-B5B8-F7C82998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BC38235-910E-4D87-85A3-F8FDE854B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Стресс и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пагубные привычки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33692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259649"/>
            <a:ext cx="4813498" cy="3263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86400" y="43434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indent="-1428750"/>
            <a:r>
              <a:rPr lang="ru-RU" sz="2400" b="1" dirty="0"/>
              <a:t>Живя, умей все пережить</a:t>
            </a:r>
            <a:r>
              <a:rPr lang="ru-RU" sz="2400" b="1" dirty="0" smtClean="0"/>
              <a:t>,</a:t>
            </a:r>
          </a:p>
          <a:p>
            <a:pPr marL="1885950" indent="-1885950"/>
            <a:r>
              <a:rPr lang="ru-RU" sz="2400" b="1" dirty="0" smtClean="0"/>
              <a:t>печаль</a:t>
            </a:r>
            <a:r>
              <a:rPr lang="ru-RU" sz="2400" b="1" dirty="0"/>
              <a:t>, и радость, и тревогу.</a:t>
            </a:r>
          </a:p>
          <a:p>
            <a:pPr algn="r"/>
            <a:r>
              <a:rPr lang="ru-RU" sz="2400" b="1" i="1" dirty="0" err="1">
                <a:solidFill>
                  <a:srgbClr val="FF0000"/>
                </a:solidFill>
              </a:rPr>
              <a:t>Ф.И.Тютчев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9445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Ешьте здоровую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534400" cy="205740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/>
              <a:t>Стресс влияет на аппетит, что приводит к перееданию или к недоеданию. Сытое тело лучше справится со всеми невзгодами. </a:t>
            </a:r>
            <a:r>
              <a:rPr lang="ru-RU" b="1" dirty="0" smtClean="0"/>
              <a:t>Начинайте </a:t>
            </a:r>
            <a:r>
              <a:rPr lang="ru-RU" b="1" dirty="0"/>
              <a:t>свой день со здорового завтрака и в течение дня </a:t>
            </a:r>
            <a:r>
              <a:rPr lang="ru-RU" b="1" dirty="0" smtClean="0"/>
              <a:t>постоянно подпитывайтесь </a:t>
            </a:r>
            <a:r>
              <a:rPr lang="ru-RU" b="1" dirty="0"/>
              <a:t>энергией.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5105400" cy="3829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3628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30162"/>
            <a:ext cx="7772400" cy="7921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Высыпайтесь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28956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Когда </a:t>
            </a:r>
            <a:r>
              <a:rPr lang="ru-RU" sz="2400" b="1" dirty="0"/>
              <a:t>мы спим 7–8 часов в сутки, справляться с текущими проблемами </a:t>
            </a:r>
            <a:r>
              <a:rPr lang="ru-RU" sz="2400" b="1" dirty="0" smtClean="0"/>
              <a:t>проще. За </a:t>
            </a:r>
            <a:r>
              <a:rPr lang="ru-RU" sz="2400" b="1" dirty="0"/>
              <a:t>недостатком сна мы становимся менее терпеливыми и легко раздражаемся, что только усугубляет стресс. </a:t>
            </a:r>
            <a:r>
              <a:rPr lang="ru-RU" sz="2400" b="1" dirty="0" smtClean="0"/>
              <a:t>Если </a:t>
            </a:r>
            <a:r>
              <a:rPr lang="ru-RU" sz="2400" b="1" dirty="0"/>
              <a:t>заснуть проблематично, оцените, почему. Шум? Свет? </a:t>
            </a:r>
            <a:r>
              <a:rPr lang="ru-RU" sz="2400" b="1" dirty="0" smtClean="0"/>
              <a:t>График</a:t>
            </a:r>
            <a:r>
              <a:rPr lang="ru-RU" sz="2400" b="1" dirty="0"/>
              <a:t>? </a:t>
            </a:r>
            <a:r>
              <a:rPr lang="ru-RU" sz="2400" b="1" dirty="0" smtClean="0"/>
              <a:t>Подумайте, что </a:t>
            </a:r>
            <a:r>
              <a:rPr lang="ru-RU" sz="2400" b="1" dirty="0"/>
              <a:t>вы можете изменить, чтобы засыпать стало легче?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31931"/>
            <a:ext cx="4638128" cy="3478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38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0772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Боритесь со стрессом с помощью физической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активности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382000" cy="26670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Чувствуете </a:t>
            </a:r>
            <a:r>
              <a:rPr lang="ru-RU" b="1" dirty="0"/>
              <a:t>стресс? Садитесь на велосипед и прогоните педалями это беспокойство. Наденьте кроссовки и </a:t>
            </a:r>
            <a:r>
              <a:rPr lang="ru-RU" b="1" dirty="0" smtClean="0"/>
              <a:t>пробегите пару кругов. Сходите в бассейн. </a:t>
            </a:r>
            <a:r>
              <a:rPr lang="ru-RU" b="1" dirty="0"/>
              <a:t>Контролировать стресс иногда так же легко, как подняться и двигаться.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05126"/>
            <a:ext cx="5029200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98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1534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Следите за своими вредными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привычками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7655" y="847725"/>
            <a:ext cx="8686800" cy="45720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 Не употребляйте наркотики или алкоголь в целях борьбы со стрессом. Борьба со стрессом - это сложно. </a:t>
            </a:r>
            <a:r>
              <a:rPr lang="ru-RU" sz="2400" b="1" dirty="0" smtClean="0"/>
              <a:t>Употребление </a:t>
            </a:r>
            <a:r>
              <a:rPr lang="ru-RU" sz="2400" b="1" dirty="0"/>
              <a:t>наркотиков и алкоголя в целях преодоления стресса никак не влияет на борьбу </a:t>
            </a:r>
            <a:r>
              <a:rPr lang="ru-RU" sz="2400" b="1" dirty="0" smtClean="0"/>
              <a:t>с ним. </a:t>
            </a:r>
            <a:r>
              <a:rPr lang="ru-RU" sz="2400" b="1" dirty="0"/>
              <a:t>В долгосрочной перспективе, употребление наркотиков и алкоголя в качестве поддержки фактически создает еще больше проблем, чем решает. </a:t>
            </a:r>
          </a:p>
          <a:p>
            <a:pPr algn="just"/>
            <a:endParaRPr lang="ru-RU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4330700" cy="324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2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182562"/>
            <a:ext cx="7848600" cy="7921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Возьмите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тайм-аут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534400" cy="45720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Воспитание </a:t>
            </a:r>
            <a:r>
              <a:rPr lang="ru-RU" sz="2400" b="1" dirty="0"/>
              <a:t>себя должно стать вашим приоритетом, если вы стараетесь уменьшить влияние стресса на свою жизнь. Решать жизненные проблемы не в лучшей форме </a:t>
            </a:r>
            <a:r>
              <a:rPr lang="ru-RU" sz="2400" b="1" dirty="0" smtClean="0"/>
              <a:t>- </a:t>
            </a:r>
            <a:r>
              <a:rPr lang="ru-RU" sz="2400" b="1" dirty="0"/>
              <a:t>не самая удачная </a:t>
            </a:r>
            <a:r>
              <a:rPr lang="ru-RU" sz="2400" b="1" dirty="0" smtClean="0"/>
              <a:t>идея. Выделяйте </a:t>
            </a:r>
            <a:r>
              <a:rPr lang="ru-RU" sz="2400" b="1" dirty="0"/>
              <a:t>по </a:t>
            </a:r>
            <a:r>
              <a:rPr lang="ru-RU" sz="2400" b="1" dirty="0" smtClean="0"/>
              <a:t>10 </a:t>
            </a:r>
            <a:r>
              <a:rPr lang="ru-RU" sz="2400" b="1" dirty="0"/>
              <a:t>минут в день для </a:t>
            </a:r>
            <a:r>
              <a:rPr lang="ru-RU" sz="2400" b="1" dirty="0" smtClean="0"/>
              <a:t>себя, чтобы расслабиться, побыть </a:t>
            </a:r>
            <a:r>
              <a:rPr lang="ru-RU" sz="2400" b="1" dirty="0"/>
              <a:t>в тишине и спокойствии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24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-76200"/>
            <a:ext cx="90678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Попробуйте медитацию и дыхательные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упражнения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6200" y="938869"/>
            <a:ext cx="8915400" cy="45720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Тело </a:t>
            </a:r>
            <a:r>
              <a:rPr lang="ru-RU" sz="2400" b="1" dirty="0"/>
              <a:t>работает в тандеме с мозгом, так что изменения в одном ведут к изменениям в другом. Йога, медитация, глубокое дыхание </a:t>
            </a:r>
            <a:r>
              <a:rPr lang="ru-RU" sz="2400" b="1" dirty="0" smtClean="0"/>
              <a:t>расслабляют тело</a:t>
            </a:r>
            <a:r>
              <a:rPr lang="ru-RU" sz="2400" b="1" dirty="0"/>
              <a:t>. Как только вы введете расслабляющие техники в привычку, вы почувствуете снижение уровня повседневного стресса. И когда вы столкнетесь с серьезными проблемами, вы сможете справиться с ними более спокойно и эффективно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848100" cy="28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241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7772400" cy="8842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534400" cy="45720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Семья</a:t>
            </a:r>
            <a:r>
              <a:rPr lang="ru-RU" sz="2400" b="1" dirty="0"/>
              <a:t>, друзья, и ваше социальное окружение </a:t>
            </a:r>
            <a:r>
              <a:rPr lang="ru-RU" sz="2400" b="1" dirty="0" smtClean="0"/>
              <a:t>- </a:t>
            </a:r>
            <a:r>
              <a:rPr lang="ru-RU" sz="2400" b="1" dirty="0"/>
              <a:t>все это имеет большое влияние на то, как вы справляетесь со стрессом. Та группа людей, на которых вы можете опереться, поможет вам сохранить психическое здоровье. </a:t>
            </a:r>
            <a:r>
              <a:rPr lang="ru-RU" sz="2400" b="1" dirty="0" smtClean="0"/>
              <a:t>Просить </a:t>
            </a:r>
            <a:r>
              <a:rPr lang="ru-RU" sz="2400" b="1" dirty="0"/>
              <a:t>о помощи бывает непросто, однако это никоим образом не делает вас слабым.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63614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618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648"/>
            <a:ext cx="7772400" cy="6556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Найдите цель и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баланс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572500" cy="45720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Многие </a:t>
            </a:r>
            <a:r>
              <a:rPr lang="ru-RU" sz="2400" b="1" dirty="0"/>
              <a:t>люди, когда находят смысл в </a:t>
            </a:r>
            <a:r>
              <a:rPr lang="ru-RU" sz="2400" b="1" dirty="0" smtClean="0"/>
              <a:t>том, что они делают(что </a:t>
            </a:r>
            <a:r>
              <a:rPr lang="ru-RU" sz="2400" b="1" dirty="0"/>
              <a:t>бы это ни было), обнаруживают, что это уравновешивает их. </a:t>
            </a:r>
            <a:r>
              <a:rPr lang="ru-RU" sz="2400" b="1" dirty="0" smtClean="0"/>
              <a:t>Делать что-либо без </a:t>
            </a:r>
            <a:r>
              <a:rPr lang="ru-RU" sz="2400" b="1" dirty="0"/>
              <a:t>цели не очень удобно для большинства людей. Найдите то, что движет вами, и сконцентрируйтесь на </a:t>
            </a:r>
            <a:r>
              <a:rPr lang="ru-RU" sz="2400" b="1" dirty="0" smtClean="0"/>
              <a:t>этом. Как </a:t>
            </a:r>
            <a:r>
              <a:rPr lang="ru-RU" sz="2400" b="1" dirty="0"/>
              <a:t>только вы поймете это, вы сможете изменить свои привычки. </a:t>
            </a:r>
          </a:p>
          <a:p>
            <a:pPr algn="just"/>
            <a:endParaRPr lang="ru-RU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5029200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062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772400" cy="6556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Сосредоточьтесь на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позитиве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610600" cy="34290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Почти </a:t>
            </a:r>
            <a:r>
              <a:rPr lang="ru-RU" sz="2400" b="1" dirty="0"/>
              <a:t>всегда в стрессовой ситуации есть светлая сторона. На листе разделите ситуацию на возможные положительные и отрицательные последствия. Затем сделайте что-то символическое с негативными последствиями, например, разорвите </a:t>
            </a:r>
            <a:r>
              <a:rPr lang="ru-RU" sz="2400" b="1" dirty="0" smtClean="0"/>
              <a:t>их. </a:t>
            </a:r>
            <a:r>
              <a:rPr lang="ru-RU" sz="2400" b="1" dirty="0"/>
              <a:t>Возьмите положительные последствия и позвольте им донестись до вашего мышления, а не негативным. </a:t>
            </a:r>
          </a:p>
          <a:p>
            <a:pPr algn="just"/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66911"/>
            <a:ext cx="4724400" cy="35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047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7772400" cy="762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686800" cy="235267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Современная </a:t>
            </a:r>
            <a:r>
              <a:rPr lang="ru-RU" sz="2400" b="1" dirty="0"/>
              <a:t>жизнь может быть довольно сложной и требовательной. Легче чувствовать, что мир ведет нас, а не наоборот. Чтобы почувствовать, что у вас есть больше контроля над собственными решениями, попытайтесь упростить аспекты своей жизни. </a:t>
            </a:r>
          </a:p>
          <a:p>
            <a:pPr algn="just"/>
            <a:endParaRPr lang="ru-RU" sz="24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743200"/>
            <a:ext cx="5207000" cy="3905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260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82000" cy="2133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800" b="1" dirty="0"/>
              <a:t>Стресс и вредные привычки – зачастую взаимосвязаны. Часто можно встретить такую проблему, как </a:t>
            </a:r>
            <a:r>
              <a:rPr lang="ru-RU" sz="2800" b="1" dirty="0" smtClean="0"/>
              <a:t>алкоголь, курение, </a:t>
            </a:r>
            <a:r>
              <a:rPr lang="ru-RU" sz="2800" b="1" dirty="0"/>
              <a:t>употребление наркотических веществ по причине нервного </a:t>
            </a:r>
            <a:r>
              <a:rPr lang="ru-RU" sz="2800" b="1" dirty="0" smtClean="0"/>
              <a:t>напряжения, которые в дальнейшем могут превратиться </a:t>
            </a:r>
            <a:r>
              <a:rPr lang="ru-RU" sz="2800" b="1" dirty="0"/>
              <a:t>во вредные привычки, от которых сложно </a:t>
            </a:r>
            <a:r>
              <a:rPr lang="ru-RU" sz="3200" b="1" dirty="0"/>
              <a:t>избавиться</a:t>
            </a:r>
            <a:r>
              <a:rPr lang="ru-RU" sz="2800" b="1" dirty="0"/>
              <a:t>. И если стресс – это причина, а цикличные процессы – следствие, то  как можно избежать пагубные привычки?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37719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2" y="3624506"/>
            <a:ext cx="2819400" cy="29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36326"/>
            <a:ext cx="3356938" cy="329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939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10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Попробуйте управлять стрессом с помощью музыкальной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терапии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27432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Музыкальная </a:t>
            </a:r>
            <a:r>
              <a:rPr lang="ru-RU" sz="2400" b="1" dirty="0"/>
              <a:t>терапия это идея-прорыв с простой концепцией. Совмещайте отдых с музыкой, чтобы побороть стресс, помешательство, потерю речи, повышенное артериальное давление и многое другое. </a:t>
            </a:r>
            <a:r>
              <a:rPr lang="ru-RU" sz="2400" b="1" dirty="0" smtClean="0"/>
              <a:t>Музыкальная </a:t>
            </a:r>
            <a:r>
              <a:rPr lang="ru-RU" sz="2400" b="1" dirty="0"/>
              <a:t>терапия помогает людям успокоить свой ум и тело порядком, ритмом и предсказуемостью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95675"/>
            <a:ext cx="4381500" cy="328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043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772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Помните!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0" y="953924"/>
            <a:ext cx="8305800" cy="3352800"/>
          </a:xfrm>
        </p:spPr>
        <p:txBody>
          <a:bodyPr/>
          <a:lstStyle/>
          <a:p>
            <a:pPr algn="just"/>
            <a:r>
              <a:rPr lang="ru-RU" sz="2400" b="1" dirty="0"/>
              <a:t>Физические упражнения и закаливающие </a:t>
            </a:r>
            <a:r>
              <a:rPr lang="ru-RU" sz="2400" b="1" dirty="0" smtClean="0"/>
              <a:t>процедуры </a:t>
            </a:r>
            <a:r>
              <a:rPr lang="ru-RU" sz="2400" b="1" dirty="0"/>
              <a:t>помогают выйти из состояния </a:t>
            </a:r>
            <a:r>
              <a:rPr lang="ru-RU" sz="2400" b="1" dirty="0" smtClean="0"/>
              <a:t>сильного </a:t>
            </a:r>
            <a:r>
              <a:rPr lang="ru-RU" sz="2400" b="1" dirty="0"/>
              <a:t>стресса, так как оказывают положительное влияние не только на физическое состояние, но и на психику.</a:t>
            </a:r>
          </a:p>
          <a:p>
            <a:pPr algn="just"/>
            <a:r>
              <a:rPr lang="ru-RU" sz="2400" b="1" dirty="0"/>
              <a:t>Соблюдайте режим дня, труда и отдыха. Хороший сон играет очень важную роль в преодолении стрессов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14117"/>
            <a:ext cx="3124200" cy="209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06724"/>
            <a:ext cx="3733800" cy="2231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70198"/>
            <a:ext cx="2457450" cy="261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128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3463" y="1905000"/>
            <a:ext cx="8110537" cy="4191000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4312" name="Group 28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43556040"/>
              </p:ext>
            </p:extLst>
          </p:nvPr>
        </p:nvGraphicFramePr>
        <p:xfrm>
          <a:off x="76201" y="1089864"/>
          <a:ext cx="8991599" cy="531093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791199"/>
                <a:gridCol w="914400"/>
                <a:gridCol w="1066800"/>
                <a:gridCol w="1219200"/>
              </a:tblGrid>
              <a:tr h="40756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утверждение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часто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редко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никогда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7823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Я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чувствую себя счастливым.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Я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сам могу сделать себя счастливым.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Меня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охватывает чувство безнадежности. 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Я способен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расслабиться в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стрессовой ситуации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не прибегая для этого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 пагубным привычкам.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4107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Если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бы я испытывал очень сильный стресс,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 бы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обязательно обратился за помощью к специалисту.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2583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Я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склонен к грусти.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 Мне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хотелось бы стать кем-нибудь другим.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 Мне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хотелось бы оказаться где-нибудь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другом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месте.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0756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 Я </a:t>
                      </a: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легко расстраиваюсь.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" y="36493"/>
            <a:ext cx="86106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 «Умеете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 вы справляться со стрессом?»</a:t>
            </a:r>
          </a:p>
        </p:txBody>
      </p:sp>
    </p:spTree>
    <p:extLst>
      <p:ext uri="{BB962C8B-B14F-4D97-AF65-F5344CB8AC3E}">
        <p14:creationId xmlns:p14="http://schemas.microsoft.com/office/powerpoint/2010/main" val="36500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0350"/>
            <a:ext cx="8162925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Интерпретация результатов: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1800"/>
              </a:spcBef>
            </a:pPr>
            <a:r>
              <a:rPr lang="ru-RU" altLang="ru-RU" sz="2400" b="1" u="sng" dirty="0" smtClean="0">
                <a:solidFill>
                  <a:srgbClr val="C00000"/>
                </a:solidFill>
              </a:rPr>
              <a:t>0 – 3 </a:t>
            </a:r>
            <a:r>
              <a:rPr lang="ru-RU" altLang="ru-RU" sz="2400" b="1" u="sng" dirty="0" smtClean="0">
                <a:solidFill>
                  <a:srgbClr val="C00000"/>
                </a:solidFill>
              </a:rPr>
              <a:t>очка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- </a:t>
            </a:r>
            <a:r>
              <a:rPr lang="ru-RU" altLang="ru-RU" sz="2400" b="1" dirty="0" smtClean="0"/>
              <a:t>Вы </a:t>
            </a:r>
            <a:r>
              <a:rPr lang="ru-RU" altLang="ru-RU" sz="2400" b="1" dirty="0" smtClean="0"/>
              <a:t>умеете владеть собой и, вероятно, вполне </a:t>
            </a:r>
            <a:r>
              <a:rPr lang="ru-RU" altLang="ru-RU" sz="2400" b="1" dirty="0" smtClean="0"/>
              <a:t>счастливы.</a:t>
            </a:r>
            <a:endParaRPr lang="ru-RU" altLang="ru-RU" sz="2400" b="1" u="sng" dirty="0" smtClean="0"/>
          </a:p>
          <a:p>
            <a:pPr algn="just" eaLnBrk="1" hangingPunct="1">
              <a:spcBef>
                <a:spcPts val="1800"/>
              </a:spcBef>
            </a:pPr>
            <a:r>
              <a:rPr lang="ru-RU" altLang="ru-RU" sz="2400" b="1" u="sng" dirty="0" smtClean="0">
                <a:solidFill>
                  <a:srgbClr val="C00000"/>
                </a:solidFill>
              </a:rPr>
              <a:t>4 – 7 </a:t>
            </a:r>
            <a:r>
              <a:rPr lang="ru-RU" altLang="ru-RU" sz="2400" b="1" u="sng" dirty="0" smtClean="0">
                <a:solidFill>
                  <a:srgbClr val="C00000"/>
                </a:solidFill>
              </a:rPr>
              <a:t>очков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- </a:t>
            </a:r>
            <a:r>
              <a:rPr lang="ru-RU" altLang="ru-RU" sz="2400" b="1" dirty="0" smtClean="0"/>
              <a:t>Ваша </a:t>
            </a:r>
            <a:r>
              <a:rPr lang="ru-RU" altLang="ru-RU" sz="2400" b="1" dirty="0" smtClean="0"/>
              <a:t>способность справляться со стрессом где-то на среднем уровне. Вам полезно взять на вооружение некоторые приемы, помогающие справляться со стрессом.</a:t>
            </a:r>
            <a:endParaRPr lang="ru-RU" altLang="ru-RU" sz="2400" b="1" u="sng" dirty="0" smtClean="0"/>
          </a:p>
          <a:p>
            <a:pPr algn="just" eaLnBrk="1" hangingPunct="1">
              <a:spcBef>
                <a:spcPts val="1800"/>
              </a:spcBef>
            </a:pPr>
            <a:r>
              <a:rPr lang="ru-RU" altLang="ru-RU" sz="2400" b="1" u="sng" dirty="0" smtClean="0">
                <a:solidFill>
                  <a:srgbClr val="C00000"/>
                </a:solidFill>
              </a:rPr>
              <a:t>8 и более </a:t>
            </a:r>
            <a:r>
              <a:rPr lang="ru-RU" altLang="ru-RU" sz="2400" b="1" u="sng" dirty="0" smtClean="0">
                <a:solidFill>
                  <a:srgbClr val="C00000"/>
                </a:solidFill>
              </a:rPr>
              <a:t>очков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- </a:t>
            </a:r>
            <a:r>
              <a:rPr lang="ru-RU" altLang="ru-RU" sz="2400" b="1" dirty="0" smtClean="0"/>
              <a:t>Вам </a:t>
            </a:r>
            <a:r>
              <a:rPr lang="ru-RU" altLang="ru-RU" sz="2400" b="1" dirty="0" smtClean="0"/>
              <a:t>пока трудно бороться с жизненными невзгодами. Если вы хотите сохранить свои душевные и физические силы, вам необходимо научиться использовать более эффективные методы борьбы со стрессом.</a:t>
            </a:r>
          </a:p>
        </p:txBody>
      </p:sp>
    </p:spTree>
    <p:extLst>
      <p:ext uri="{BB962C8B-B14F-4D97-AF65-F5344CB8AC3E}">
        <p14:creationId xmlns:p14="http://schemas.microsoft.com/office/powerpoint/2010/main" val="3751466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4582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Жить в мире без стресса невозможно. Он необходим для развития и совершенствования тела и личности. Но справляться с ним умеет не каждый. Научите себя простым и действенным методам расслабления, не стесняйтесь обращаться за помощью. И тогда последствия перенапряжение никогда не закончатся для вас печально.</a:t>
            </a:r>
          </a:p>
        </p:txBody>
      </p:sp>
      <p:pic>
        <p:nvPicPr>
          <p:cNvPr id="17410" name="Picture 2" descr="C:\Users\Алина\Desktop\Альгис РАБОТА\!!!ГРАНТЫ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010">
            <a:off x="32810" y="164603"/>
            <a:ext cx="2492202" cy="187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лина\Desktop\Альгис РАБОТА\!!!ГРАНТЫ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358">
            <a:off x="306870" y="4485413"/>
            <a:ext cx="2626963" cy="1970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Алина\Desktop\Альгис РАБОТА\!!!ГРАНТЫ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035">
            <a:off x="6650646" y="258598"/>
            <a:ext cx="2247462" cy="1683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Алина\Desktop\Альгис РАБОТА\!!!ГРАНТЫ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2362200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Алина\Desktop\Альгис РАБОТА\!!!ГРАНТЫ\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537">
            <a:off x="6265269" y="4652405"/>
            <a:ext cx="2499741" cy="1874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Алина\Desktop\Альгис РАБОТА\!!!ГРАНТЫ\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1999"/>
            <a:ext cx="2849868" cy="213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98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Альгис РАБОТА\!!!ГРАНТЫ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20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09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0580" y="1752600"/>
            <a:ext cx="534798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</a:t>
            </a:r>
          </a:p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679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080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Стресс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572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ru-RU" altLang="ru-RU" b="1" dirty="0" smtClean="0"/>
              <a:t>Стресс</a:t>
            </a:r>
            <a:r>
              <a:rPr lang="ru-RU" altLang="ru-RU" dirty="0" smtClean="0"/>
              <a:t> </a:t>
            </a:r>
            <a:r>
              <a:rPr lang="ru-RU" altLang="ru-RU" dirty="0"/>
              <a:t>- это неспецифическая защитная реакция организма в ответ на неблагоприятные изменения окружающей среды</a:t>
            </a:r>
            <a:r>
              <a:rPr lang="ru-RU" altLang="ru-RU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ru-RU" altLang="ru-RU" dirty="0"/>
              <a:t>Понятие </a:t>
            </a:r>
            <a:r>
              <a:rPr lang="ru-RU" altLang="ru-RU" b="1" dirty="0"/>
              <a:t>«Стресс»</a:t>
            </a:r>
            <a:r>
              <a:rPr lang="ru-RU" altLang="ru-RU" dirty="0"/>
              <a:t> (</a:t>
            </a:r>
            <a:r>
              <a:rPr lang="ru-RU" altLang="ru-RU" i="1" dirty="0" smtClean="0"/>
              <a:t>англ. – напряжение</a:t>
            </a:r>
            <a:r>
              <a:rPr lang="ru-RU" altLang="ru-RU" dirty="0"/>
              <a:t>) ввел канадский врач и биолог </a:t>
            </a:r>
            <a:r>
              <a:rPr lang="ru-RU" altLang="ru-RU" dirty="0" err="1"/>
              <a:t>Силье</a:t>
            </a:r>
            <a:r>
              <a:rPr lang="ru-RU" altLang="ru-RU" dirty="0"/>
              <a:t> в 1936 г</a:t>
            </a:r>
            <a:r>
              <a:rPr lang="ru-RU" altLang="ru-RU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ru-RU" altLang="ru-RU" b="1" dirty="0"/>
              <a:t>Стрессоры </a:t>
            </a:r>
            <a:r>
              <a:rPr lang="ru-RU" altLang="ru-RU" dirty="0"/>
              <a:t>–</a:t>
            </a:r>
            <a:r>
              <a:rPr lang="ru-RU" altLang="ru-RU" b="1" dirty="0"/>
              <a:t> </a:t>
            </a:r>
            <a:r>
              <a:rPr lang="ru-RU" altLang="ru-RU" dirty="0"/>
              <a:t>это </a:t>
            </a:r>
            <a:r>
              <a:rPr lang="ru-RU" altLang="ru-RU" dirty="0" smtClean="0"/>
              <a:t>факторы,</a:t>
            </a:r>
          </a:p>
          <a:p>
            <a:pPr marL="271463" indent="0">
              <a:spcBef>
                <a:spcPts val="0"/>
              </a:spcBef>
              <a:buNone/>
            </a:pPr>
            <a:r>
              <a:rPr lang="ru-RU" altLang="ru-RU" dirty="0" smtClean="0"/>
              <a:t>вызывающие напряжение</a:t>
            </a:r>
          </a:p>
          <a:p>
            <a:pPr marL="271463" indent="0">
              <a:spcBef>
                <a:spcPts val="0"/>
              </a:spcBef>
              <a:buNone/>
            </a:pPr>
            <a:r>
              <a:rPr lang="ru-RU" altLang="ru-RU" dirty="0" smtClean="0"/>
              <a:t>организма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62" y="4038600"/>
            <a:ext cx="3486335" cy="261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3511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может быть стрессором?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ru-RU" altLang="ru-RU" sz="2800" b="1" dirty="0" smtClean="0">
                <a:solidFill>
                  <a:srgbClr val="C00000"/>
                </a:solidFill>
              </a:rPr>
              <a:t>Физические стрессоры:</a:t>
            </a:r>
            <a:r>
              <a:rPr lang="ru-RU" altLang="ru-RU" sz="2800" dirty="0" smtClean="0"/>
              <a:t> жар, холод, шум, огонь, уличное движение, насилие, болезни, плохие условия работы и т.д.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altLang="ru-RU" sz="2800" b="1" dirty="0" smtClean="0">
                <a:solidFill>
                  <a:srgbClr val="C00000"/>
                </a:solidFill>
              </a:rPr>
              <a:t>Социальные стрессоры:</a:t>
            </a:r>
            <a:r>
              <a:rPr lang="ru-RU" altLang="ru-RU" sz="2800" dirty="0" smtClean="0"/>
              <a:t> общественные, экономические и политические; семейные; связанные с работой, карьерой; межличностные стрессоры.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altLang="ru-RU" sz="2800" b="1" dirty="0" smtClean="0">
                <a:solidFill>
                  <a:srgbClr val="C00000"/>
                </a:solidFill>
              </a:rPr>
              <a:t>Семейные стрессоры:</a:t>
            </a:r>
            <a:r>
              <a:rPr lang="ru-RU" altLang="ru-RU" sz="2800" dirty="0" smtClean="0"/>
              <a:t> распределение обязанностей, ревность, различие в системах ценностей, болезни (смерть в семье и т.д</a:t>
            </a:r>
            <a:r>
              <a:rPr lang="ru-RU" altLang="ru-RU" sz="2800" dirty="0" smtClean="0"/>
              <a:t>.).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167283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Физические проявления чрезмерного стресса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534400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/>
              <a:t>Отсутствие аппетита/постоянное переедание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Частые расстройства пищеварения/изжога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Бессонница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Постоянное чувство усталости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Повышенная потливость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Нервный тик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Постоянное </a:t>
            </a:r>
            <a:r>
              <a:rPr lang="ru-RU" sz="2400" b="1" dirty="0" err="1"/>
              <a:t>покусывание</a:t>
            </a:r>
            <a:r>
              <a:rPr lang="ru-RU" sz="2400" b="1" dirty="0"/>
              <a:t> ногтей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Головные боли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Мышечные судороги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Тошнота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Затруднения с дыханием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Слезливость без видимой причины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Неспособность долго оставаться на одном месте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Высокое кровяное давление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85622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458200" cy="3200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/>
              <a:t>Человек в </a:t>
            </a:r>
            <a:r>
              <a:rPr lang="ru-RU" sz="2400" b="1" dirty="0"/>
              <a:t>стрессе </a:t>
            </a:r>
            <a:r>
              <a:rPr lang="ru-RU" sz="2400" b="1" dirty="0" smtClean="0"/>
              <a:t>может </a:t>
            </a:r>
            <a:r>
              <a:rPr lang="ru-RU" sz="2400" b="1" dirty="0"/>
              <a:t>вести себя либо адекватно, либо нет. Все зависит от того, как быстро он включит осознанность,  которая уже может повлиять на возбужденный организм. В неосознанном состоянии чаще всего мы действуем автоматически, хватаясь за спасительный якорь в виде привычки свой </a:t>
            </a:r>
            <a:r>
              <a:rPr lang="ru-RU" sz="2400" b="1" dirty="0" smtClean="0"/>
              <a:t>стресс снять, как кажется, с помощью менее </a:t>
            </a:r>
            <a:r>
              <a:rPr lang="ru-RU" sz="2400" b="1" dirty="0" err="1" smtClean="0"/>
              <a:t>ресурснозатратных</a:t>
            </a:r>
            <a:r>
              <a:rPr lang="ru-RU" sz="2400" b="1" dirty="0" smtClean="0"/>
              <a:t> способов: алкоголь, курение, наркотические вещества, которые являются пагубными пристрастиями.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84" y="3634740"/>
            <a:ext cx="4244278" cy="2864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98145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36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редные пристрастия и факторы зависимости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Вредными</a:t>
            </a:r>
            <a:r>
              <a:rPr lang="ru-RU" dirty="0" smtClean="0"/>
              <a:t> </a:t>
            </a:r>
            <a:r>
              <a:rPr lang="ru-RU" dirty="0"/>
              <a:t>считаются такие </a:t>
            </a:r>
            <a:r>
              <a:rPr lang="ru-RU" b="1" dirty="0" smtClean="0"/>
              <a:t>пристрастия (привычки</a:t>
            </a:r>
            <a:r>
              <a:rPr lang="ru-RU" b="1" dirty="0"/>
              <a:t>),</a:t>
            </a:r>
            <a:r>
              <a:rPr lang="ru-RU" dirty="0"/>
              <a:t> которые оказывают </a:t>
            </a:r>
            <a:r>
              <a:rPr lang="ru-RU" u="sng" dirty="0" smtClean="0"/>
              <a:t>негативное </a:t>
            </a:r>
            <a:r>
              <a:rPr lang="ru-RU" dirty="0" smtClean="0"/>
              <a:t>влияние </a:t>
            </a:r>
            <a:r>
              <a:rPr lang="ru-RU" dirty="0"/>
              <a:t>на здоровье. </a:t>
            </a:r>
            <a:r>
              <a:rPr lang="ru-RU" b="1" dirty="0"/>
              <a:t>Болезненные пристрастия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особая группа вредных </a:t>
            </a:r>
            <a:r>
              <a:rPr lang="ru-RU" dirty="0" smtClean="0"/>
              <a:t>привычек: </a:t>
            </a:r>
            <a:r>
              <a:rPr lang="ru-RU" dirty="0"/>
              <a:t>употребление алкоголя, наркотиков, токсических и психотропных веществ в целях развлечения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4" b="34555"/>
          <a:stretch/>
        </p:blipFill>
        <p:spPr bwMode="auto">
          <a:xfrm>
            <a:off x="3276600" y="4385440"/>
            <a:ext cx="54864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465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формируется порочная связь стресса и вредных привычек?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r>
              <a:rPr lang="ru-RU" b="1" dirty="0"/>
              <a:t>Если после тяжелого дня появляется усталость, то наше поведение будет обусловлено обычными действиями. Чаще всего среди обычных действий и проявляются вредные привычки. Если мы делаем это постоянно, то в стрессовой ситуации привычка усугубится. И самое страшное в этом – отсутствие самоконтроля. И это может быть основной причиной для борьбы с курением, </a:t>
            </a:r>
            <a:r>
              <a:rPr lang="ru-RU" b="1" dirty="0" smtClean="0"/>
              <a:t>алкоголизмом</a:t>
            </a:r>
            <a:r>
              <a:rPr lang="ru-RU" b="1" dirty="0"/>
              <a:t> </a:t>
            </a:r>
            <a:r>
              <a:rPr lang="ru-RU" b="1" dirty="0" smtClean="0"/>
              <a:t>и др.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0646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457200"/>
            <a:ext cx="8839199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 справиться со стрессом и не попасть под влияние пагубных привычек?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7127" y="1524000"/>
            <a:ext cx="8734472" cy="23622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Цель </a:t>
            </a:r>
            <a:r>
              <a:rPr lang="ru-RU" sz="2800" b="1" dirty="0"/>
              <a:t>борьбы со стрессом </a:t>
            </a:r>
            <a:r>
              <a:rPr lang="ru-RU" sz="2800" dirty="0"/>
              <a:t>– научиться поддерживать </a:t>
            </a:r>
            <a:r>
              <a:rPr lang="ru-RU" sz="2800" dirty="0" smtClean="0"/>
              <a:t>его на </a:t>
            </a:r>
            <a:r>
              <a:rPr lang="ru-RU" sz="2800" dirty="0"/>
              <a:t>оптимальном уровне, т. е. когда он полезен для вашей актив­ной жизнедеятельности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" y="3429000"/>
            <a:ext cx="3390947" cy="257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8" y="4259829"/>
            <a:ext cx="2628900" cy="231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50" y="3588030"/>
            <a:ext cx="3414449" cy="226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87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806</TotalTime>
  <Words>1347</Words>
  <Application>Microsoft Office PowerPoint</Application>
  <PresentationFormat>Экран (4:3)</PresentationFormat>
  <Paragraphs>110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Стресс и пагубные привычки</vt:lpstr>
      <vt:lpstr>Презентация PowerPoint</vt:lpstr>
      <vt:lpstr>Стресс</vt:lpstr>
      <vt:lpstr>Что может быть стрессором?</vt:lpstr>
      <vt:lpstr>Физические проявления чрезмерного стресса</vt:lpstr>
      <vt:lpstr>Презентация PowerPoint</vt:lpstr>
      <vt:lpstr>Вредные пристрастия и факторы зависимости</vt:lpstr>
      <vt:lpstr>Как формируется порочная связь стресса и вредных привычек?</vt:lpstr>
      <vt:lpstr>Как справиться со стрессом и не попасть под влияние пагубных привычек?</vt:lpstr>
      <vt:lpstr>Ешьте здоровую пищу</vt:lpstr>
      <vt:lpstr>Высыпайтесь</vt:lpstr>
      <vt:lpstr>Боритесь со стрессом с помощью физической активности</vt:lpstr>
      <vt:lpstr>Следите за своими вредными привычками</vt:lpstr>
      <vt:lpstr>Возьмите тайм-аут </vt:lpstr>
      <vt:lpstr>Попробуйте медитацию и дыхательные упражнения</vt:lpstr>
      <vt:lpstr>Найдите поддержку</vt:lpstr>
      <vt:lpstr> Найдите цель и баланс</vt:lpstr>
      <vt:lpstr>Сосредоточьтесь на позитиве</vt:lpstr>
      <vt:lpstr>Будьте просты</vt:lpstr>
      <vt:lpstr>Попробуйте управлять стрессом с помощью музыкальной терапии </vt:lpstr>
      <vt:lpstr>Помните!</vt:lpstr>
      <vt:lpstr>Презентация PowerPoint</vt:lpstr>
      <vt:lpstr>Интерпретация результатов: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</dc:creator>
  <cp:lastModifiedBy>Алина Балабина</cp:lastModifiedBy>
  <cp:revision>51</cp:revision>
  <cp:lastPrinted>1601-01-01T00:00:00Z</cp:lastPrinted>
  <dcterms:created xsi:type="dcterms:W3CDTF">1601-01-01T00:00:00Z</dcterms:created>
  <dcterms:modified xsi:type="dcterms:W3CDTF">2020-05-12T20:53:42Z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