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D4697-ABFC-41A5-BA6F-9FF945FCEA2C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FEAF3-F2DD-4C87-BD10-88F0721183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068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FEAF3-F2DD-4C87-BD10-88F0721183A7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5695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01.09.2022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package" Target="../embeddings/_________Microsoft_Office_Word6.doc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00808"/>
            <a:ext cx="8352928" cy="179316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«Профилактика </a:t>
            </a:r>
            <a:r>
              <a:rPr lang="ru-RU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кибербуллинга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среди несовершеннолетних, в том числе в рамках реализации технологии «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Family light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»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4221088"/>
            <a:ext cx="4844922" cy="882119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Практико-ориентированный семинар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0584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70432170"/>
              </p:ext>
            </p:extLst>
          </p:nvPr>
        </p:nvGraphicFramePr>
        <p:xfrm>
          <a:off x="467544" y="404664"/>
          <a:ext cx="8280920" cy="5976664"/>
        </p:xfrm>
        <a:graphic>
          <a:graphicData uri="http://schemas.openxmlformats.org/presentationml/2006/ole">
            <p:oleObj spid="_x0000_s2050" name="Документ" r:id="rId3" imgW="6504734" imgH="4541912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451942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6154823"/>
              </p:ext>
            </p:extLst>
          </p:nvPr>
        </p:nvGraphicFramePr>
        <p:xfrm>
          <a:off x="395536" y="332656"/>
          <a:ext cx="8309246" cy="2376264"/>
        </p:xfrm>
        <a:graphic>
          <a:graphicData uri="http://schemas.openxmlformats.org/presentationml/2006/ole">
            <p:oleObj spid="_x0000_s3076" name="Документ" r:id="rId3" imgW="6504734" imgH="1737778" progId="Word.Document.12">
              <p:embed/>
            </p:oleObj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20888"/>
            <a:ext cx="5927844" cy="3694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14577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02367712"/>
              </p:ext>
            </p:extLst>
          </p:nvPr>
        </p:nvGraphicFramePr>
        <p:xfrm>
          <a:off x="467544" y="332656"/>
          <a:ext cx="8352928" cy="6336704"/>
        </p:xfrm>
        <a:graphic>
          <a:graphicData uri="http://schemas.openxmlformats.org/presentationml/2006/ole">
            <p:oleObj spid="_x0000_s4099" name="Документ" r:id="rId3" imgW="6504734" imgH="4881043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263634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73788145"/>
              </p:ext>
            </p:extLst>
          </p:nvPr>
        </p:nvGraphicFramePr>
        <p:xfrm>
          <a:off x="179512" y="260648"/>
          <a:ext cx="8784976" cy="6480720"/>
        </p:xfrm>
        <a:graphic>
          <a:graphicData uri="http://schemas.openxmlformats.org/presentationml/2006/ole">
            <p:oleObj spid="_x0000_s5123" name="Документ" r:id="rId3" imgW="6504734" imgH="4548032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526645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0871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08225385"/>
              </p:ext>
            </p:extLst>
          </p:nvPr>
        </p:nvGraphicFramePr>
        <p:xfrm>
          <a:off x="251520" y="188640"/>
          <a:ext cx="8712968" cy="6480720"/>
        </p:xfrm>
        <a:graphic>
          <a:graphicData uri="http://schemas.openxmlformats.org/presentationml/2006/ole">
            <p:oleObj spid="_x0000_s6147" name="Документ" r:id="rId4" imgW="6504734" imgH="5757313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673734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336704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55085503"/>
              </p:ext>
            </p:extLst>
          </p:nvPr>
        </p:nvGraphicFramePr>
        <p:xfrm>
          <a:off x="179511" y="260648"/>
          <a:ext cx="8784977" cy="6336704"/>
        </p:xfrm>
        <a:graphic>
          <a:graphicData uri="http://schemas.openxmlformats.org/presentationml/2006/ole">
            <p:oleObj spid="_x0000_s7171" name="Документ" r:id="rId3" imgW="6504734" imgH="7072437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452267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9425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192688"/>
          </a:xfrm>
        </p:spPr>
        <p:txBody>
          <a:bodyPr>
            <a:normAutofit fontScale="92500"/>
          </a:bodyPr>
          <a:lstStyle/>
          <a:p>
            <a:r>
              <a:rPr lang="ru-RU" sz="2800" dirty="0" smtClean="0">
                <a:latin typeface="Times New Roman"/>
                <a:ea typeface="Calibri"/>
              </a:rPr>
              <a:t>В </a:t>
            </a:r>
            <a:r>
              <a:rPr lang="ru-RU" sz="2800" dirty="0">
                <a:latin typeface="Times New Roman"/>
                <a:ea typeface="Calibri"/>
              </a:rPr>
              <a:t>1993 г. норвежский психолог Д. </a:t>
            </a:r>
            <a:r>
              <a:rPr lang="ru-RU" sz="2800" dirty="0" err="1">
                <a:latin typeface="Times New Roman"/>
                <a:ea typeface="Calibri"/>
              </a:rPr>
              <a:t>Ольвеус</a:t>
            </a:r>
            <a:r>
              <a:rPr lang="ru-RU" sz="2800" dirty="0">
                <a:latin typeface="Times New Roman"/>
                <a:ea typeface="Calibri"/>
              </a:rPr>
              <a:t> дал ставшее общепринятым определение травли в детской и подростковой среде</a:t>
            </a:r>
            <a:r>
              <a:rPr lang="ru-RU" sz="2800" dirty="0" smtClean="0">
                <a:latin typeface="Times New Roman"/>
                <a:ea typeface="Calibri"/>
              </a:rPr>
              <a:t>:</a:t>
            </a:r>
          </a:p>
          <a:p>
            <a:pPr marL="109728" indent="0">
              <a:buNone/>
            </a:pPr>
            <a:r>
              <a:rPr lang="ru-RU" sz="2800" dirty="0" smtClean="0">
                <a:latin typeface="Times New Roman"/>
                <a:ea typeface="Calibri"/>
              </a:rPr>
              <a:t> </a:t>
            </a:r>
          </a:p>
          <a:p>
            <a:r>
              <a:rPr lang="ru-RU" sz="2800" dirty="0" smtClean="0">
                <a:latin typeface="Times New Roman"/>
                <a:ea typeface="Calibri"/>
              </a:rPr>
              <a:t>«</a:t>
            </a:r>
            <a:r>
              <a:rPr lang="ru-RU" sz="2800" dirty="0" err="1" smtClean="0">
                <a:latin typeface="Times New Roman"/>
                <a:ea typeface="Calibri"/>
              </a:rPr>
              <a:t>Буллинг</a:t>
            </a:r>
            <a:r>
              <a:rPr lang="ru-RU" sz="2800" dirty="0" smtClean="0">
                <a:latin typeface="Times New Roman"/>
                <a:ea typeface="Calibri"/>
              </a:rPr>
              <a:t> </a:t>
            </a:r>
            <a:r>
              <a:rPr lang="ru-RU" sz="2800" dirty="0">
                <a:latin typeface="Times New Roman"/>
                <a:ea typeface="Calibri"/>
              </a:rPr>
              <a:t>(травля) — это преднамеренное систематически повторяющееся агрессивное поведение, включающее неравенство власти или силы</a:t>
            </a:r>
            <a:r>
              <a:rPr lang="ru-RU" sz="2800" dirty="0" smtClean="0">
                <a:latin typeface="Times New Roman"/>
                <a:ea typeface="Calibri"/>
              </a:rPr>
              <a:t>»</a:t>
            </a:r>
          </a:p>
          <a:p>
            <a:endParaRPr lang="ru-RU" sz="2800" dirty="0" smtClean="0">
              <a:latin typeface="Times New Roman"/>
              <a:ea typeface="Calibri"/>
            </a:endParaRPr>
          </a:p>
          <a:p>
            <a:r>
              <a:rPr lang="ru-RU" sz="2800" dirty="0" smtClean="0">
                <a:latin typeface="Times New Roman"/>
                <a:ea typeface="Calibri"/>
              </a:rPr>
              <a:t>Современное </a:t>
            </a:r>
            <a:r>
              <a:rPr lang="ru-RU" sz="2800" dirty="0">
                <a:latin typeface="Times New Roman"/>
                <a:ea typeface="Calibri"/>
              </a:rPr>
              <a:t>пространство интернет-среды позволило перенести в него процесс травли. Традиционное пространство </a:t>
            </a:r>
            <a:r>
              <a:rPr lang="ru-RU" sz="2800" dirty="0" err="1">
                <a:latin typeface="Times New Roman"/>
                <a:ea typeface="Calibri"/>
              </a:rPr>
              <a:t>буллинга</a:t>
            </a:r>
            <a:r>
              <a:rPr lang="ru-RU" sz="2800" dirty="0">
                <a:latin typeface="Times New Roman"/>
                <a:ea typeface="Calibri"/>
              </a:rPr>
              <a:t>, не доступное для взрослых — школа, школьный двор, школьный автобус, путь в школу и из школы легко переместилось подростками в более безопасное по последствиям пространство Интернета.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17067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619268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</a:pPr>
            <a:r>
              <a:rPr lang="ru-RU" sz="2800" dirty="0" err="1">
                <a:latin typeface="Times New Roman"/>
                <a:ea typeface="Calibri"/>
                <a:cs typeface="Times New Roman"/>
              </a:rPr>
              <a:t>Кибербуллинг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— новая и стремительно распространяющаяся и за рубежом, и в России форма травли, использующая для агрессивного преследования человека такие возможности Интернета, как: анонимность и неограниченное число пользователей.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2800" dirty="0" err="1">
                <a:latin typeface="Times New Roman"/>
                <a:ea typeface="Calibri"/>
                <a:cs typeface="Times New Roman"/>
              </a:rPr>
              <a:t>Кибербуллинг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— преследование сообщениями, содержащими оскорбления, агрессию, запугивание; хулиганство; социальное бойкотирование с помощью различных интернет-сервисов. Английское слово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буллинг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(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bullying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от 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bully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— драчун, задира, грубиян, насильник) обозначает запугивание, унижение, травлю, физический или психологический террор, направленный на то, чтобы вызвать у другого страх и тем самым, подчинить его себе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В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просторечии это явление принято называть общим словом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троллинг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Троллинг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и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буллинг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преследуют различные цели, но тактические методы у них схожи. Первоначальной целью и задачей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троллинга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является своеобразная реклама и раскрутка сайта (товара), себя. В отличие от него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буллинг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— это действия в интернете, нарушающие закон.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35977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363272" cy="553061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Современные исследователи рассматривают следующие основные формы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кибербуллинга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: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"/>
            </a:pPr>
            <a:r>
              <a:rPr lang="ru-RU" sz="2800" dirty="0" err="1">
                <a:latin typeface="Times New Roman"/>
                <a:ea typeface="Calibri"/>
                <a:cs typeface="Times New Roman"/>
              </a:rPr>
              <a:t>флейминг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"/>
            </a:pPr>
            <a:r>
              <a:rPr lang="ru-RU" sz="2800" dirty="0" err="1">
                <a:latin typeface="Times New Roman"/>
                <a:ea typeface="Calibri"/>
                <a:cs typeface="Times New Roman"/>
              </a:rPr>
              <a:t>гриферство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"/>
            </a:pPr>
            <a:r>
              <a:rPr lang="ru-RU" sz="2800" dirty="0" err="1">
                <a:latin typeface="Times New Roman"/>
                <a:ea typeface="Calibri"/>
                <a:cs typeface="Times New Roman"/>
              </a:rPr>
              <a:t>троллинг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"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клевету,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"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выдачу себя за другого,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"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раскрытие секретов и мошенничество,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"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исключение/остракизм,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"/>
            </a:pPr>
            <a:r>
              <a:rPr lang="ru-RU" sz="2800" dirty="0" err="1">
                <a:latin typeface="Times New Roman"/>
                <a:ea typeface="Calibri"/>
                <a:cs typeface="Times New Roman"/>
              </a:rPr>
              <a:t>киберсталкинг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"/>
            </a:pPr>
            <a:r>
              <a:rPr lang="ru-RU" sz="2800" dirty="0" err="1">
                <a:latin typeface="Times New Roman"/>
                <a:ea typeface="Calibri"/>
                <a:cs typeface="Times New Roman"/>
              </a:rPr>
              <a:t>секстинг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.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774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404664"/>
            <a:ext cx="8784976" cy="5602627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Подростки являются наиболее уязвимой группой для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кибербуллинга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поскольку их неконтролируемое общение в Интернете влечет за собой коммуникационные риски в виде незаконных контактов (например,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груминг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),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киберпреследования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кибермоббинга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и др.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2800" dirty="0" err="1">
                <a:latin typeface="Times New Roman"/>
                <a:ea typeface="Calibri"/>
                <a:cs typeface="Times New Roman"/>
              </a:rPr>
              <a:t>Кибермоббинг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— (от англ. 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Cyber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-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Mobbing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), также Интернет-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моббинг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(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Internet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-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mobbing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) - это намеренные оскорбления, угрозы, диффамации и сообщение другим компрометирующих данных о человеке с помощью современных компьютерных технологий и средств коммуникации, как правило, в течение продолжительного периода времени.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Лиц, совершающих подобные хулиганские действия, часто называют «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Булли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» или «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Мобберы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».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85066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0"/>
            <a:ext cx="8928992" cy="6453336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15000"/>
              </a:lnSpc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Благодаря возможностям Интернета, к традиционным формам психологического давления присущего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моббингу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добавляются следующие функции: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"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Круглосуточное вмешательство в личную жизнь.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Кибермоббинг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не имеет временного или географического ограничения. Нападки не заканчиваются после школы или рабочего дня.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Киберхулиган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(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моббер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) круглосуточно имеет прямой доступ через технические средства к жертве: мобильный телефон или профиль в социальных сетях и электронная почта. Благодаря постоянным номерам и учётным записям жертва не защищена от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моббинг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-атак и дома.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"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С другой стороны, не очень настойчивого и способного хулигана можно занести в чёрные списки и помечать его сообщения как спам.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"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Неограниченность аудитории, быстрота распространения информации. Сообщения или изображения, пересылаемые электронными техническими средствами, очень трудно контролировать, как только они оказались онлайн. Например, видео легко копируются с одного интернет-портала на другой, поэтому размер аудитории и поле распространения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кибермоббинга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гораздо шире «обычного»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моббинга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. Тот контент, о котором уже давно забыли, может вновь попасть на глаза общественности, и жертве будет трудно его нейтрализовать.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Symbol"/>
              <a:buChar char=""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Анонимность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Кибермоббера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Киберпреступник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не показывает себя своей жертве, может действовать анонимно, что обеспечивает ему — пусть и кажущуюся — безопасность и нередко увеличивает срок его негативной «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кибер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-активности». Незнание жертвы, кем является тот, «другой», кто её третирует, может запугать её и лишить покоя.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76755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760640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lnSpc>
                <a:spcPct val="115000"/>
              </a:lnSpc>
              <a:buNone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Специфика работы ГБУСО «Психологический Центр» позволяет организовать и эффективно реализовывать межведомственное взаимодействие специалистов, с детьми в рамках профилактической работы по предупреждению возникновения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кибербуллинга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и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кибермоббинга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среди несовершеннолетних в пространстве современных интернет-технологий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.</a:t>
            </a:r>
          </a:p>
          <a:p>
            <a:pPr marL="109728" indent="0" algn="just">
              <a:lnSpc>
                <a:spcPct val="115000"/>
              </a:lnSpc>
              <a:buNone/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Центр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обладает ресурсами для обеспечения подготовки педагогов и специалистов, работающих с детьми к психолого-педагогической деятельности по профилактике насилия несовершеннолетних в среде интернет-технологий. </a:t>
            </a:r>
            <a:endParaRPr lang="ru-RU" sz="2800" dirty="0" smtClean="0">
              <a:latin typeface="Times New Roman"/>
              <a:ea typeface="Calibri"/>
              <a:cs typeface="Times New Roman"/>
            </a:endParaRPr>
          </a:p>
          <a:p>
            <a:pPr marL="109728" indent="0" algn="just">
              <a:lnSpc>
                <a:spcPct val="115000"/>
              </a:lnSpc>
              <a:buNone/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Специалисты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Центра обладают компетенциями для профилактической работы с родителями и несовершеннолетними, подвергшимися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кибербуллингу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или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кибермоббингу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ru-RU" sz="2400" b="1" dirty="0" smtClean="0">
              <a:latin typeface="Times New Roman"/>
              <a:ea typeface="Calibri"/>
              <a:cs typeface="Times New Roman"/>
            </a:endParaRPr>
          </a:p>
          <a:p>
            <a:pPr marL="109728" indent="0" algn="just">
              <a:lnSpc>
                <a:spcPct val="115000"/>
              </a:lnSpc>
              <a:buNone/>
            </a:pPr>
            <a:r>
              <a:rPr lang="ru-RU" sz="2900" b="1" dirty="0" smtClean="0">
                <a:latin typeface="Times New Roman"/>
                <a:ea typeface="Calibri"/>
                <a:cs typeface="Times New Roman"/>
              </a:rPr>
              <a:t>Цель</a:t>
            </a:r>
            <a:r>
              <a:rPr lang="ru-RU" sz="2900" b="1" dirty="0">
                <a:latin typeface="Times New Roman"/>
                <a:ea typeface="Calibri"/>
                <a:cs typeface="Times New Roman"/>
              </a:rPr>
              <a:t>:</a:t>
            </a:r>
            <a:r>
              <a:rPr lang="ru-RU" sz="2900" dirty="0">
                <a:latin typeface="Times New Roman"/>
                <a:ea typeface="Calibri"/>
                <a:cs typeface="Times New Roman"/>
              </a:rPr>
              <a:t> профилактика психологического насилия несовершеннолетних в пространстве современных интернет-технологий посредством межведомственного взаимодействия со специалистами субъектов профилактики и родителями.</a:t>
            </a:r>
            <a:endParaRPr lang="ru-RU" sz="26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1017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408712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lnSpc>
                <a:spcPct val="115000"/>
              </a:lnSpc>
              <a:buNone/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Задачи: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tabLst>
                <a:tab pos="630555" algn="l"/>
              </a:tabLs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повышение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психологической компетентности несовершеннолетних в вопросах сопротивления насилию в среде современных интернет-технологий;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tabLst>
                <a:tab pos="630555" algn="l"/>
              </a:tabLs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повышение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компьютерной и правовой компетентности несовершеннолетних посредством привлечения специалистов других ведомств, в том числе правовой и 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IT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направленности;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tabLst>
                <a:tab pos="630555" algn="l"/>
              </a:tabLs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информирование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родителей о возможностях безопасного использования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интернет-ресурсов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защиты персональных данных несовершеннолетних, в том числе от информации, наносящей им вред;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tabLst>
                <a:tab pos="630555" algn="l"/>
              </a:tabLs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повышение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родительской компетентности в вопросах конструктивного детско-родительского взаимодействия;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tabLst>
                <a:tab pos="630555" algn="l"/>
              </a:tabLs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межведомственное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взаимодействие со специалистами субъектов профилактики для комплексного решения вопросов предупреждения возникновения насилия в отношении несовершеннолетних в пространстве современных интернет-технологий.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86629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84976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Содержание программы комплексной работы </a:t>
            </a:r>
            <a:br>
              <a:rPr lang="ru-RU" sz="1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</a:br>
            <a:r>
              <a:rPr lang="ru-RU" sz="1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по защите от психологического насилия несовершеннолетних </a:t>
            </a:r>
            <a:br>
              <a:rPr lang="ru-RU" sz="1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</a:br>
            <a:r>
              <a:rPr lang="ru-RU" sz="1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в пространстве современных интернет-технологий </a:t>
            </a:r>
            <a:br>
              <a:rPr lang="ru-RU" sz="1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</a:br>
            <a:r>
              <a:rPr lang="ru-RU" sz="1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«</a:t>
            </a:r>
            <a:r>
              <a:rPr lang="ru-RU" sz="18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Кибермоббинг</a:t>
            </a:r>
            <a:r>
              <a:rPr lang="ru-RU" sz="1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 и </a:t>
            </a:r>
            <a:r>
              <a:rPr lang="ru-RU" sz="1800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кибербуллинг</a:t>
            </a:r>
            <a:r>
              <a:rPr lang="ru-RU" sz="1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 несовершеннолетних: </a:t>
            </a:r>
            <a:br>
              <a:rPr lang="ru-RU" sz="1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</a:br>
            <a:r>
              <a:rPr lang="ru-RU" sz="1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стратегии вмешательства и профилактика»</a:t>
            </a:r>
            <a:r>
              <a:rPr lang="ru-RU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44176861"/>
              </p:ext>
            </p:extLst>
          </p:nvPr>
        </p:nvGraphicFramePr>
        <p:xfrm>
          <a:off x="467544" y="1484784"/>
          <a:ext cx="8208912" cy="5184576"/>
        </p:xfrm>
        <a:graphic>
          <a:graphicData uri="http://schemas.openxmlformats.org/presentationml/2006/ole">
            <p:oleObj spid="_x0000_s1026" name="Документ" r:id="rId3" imgW="6504734" imgH="4787800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023478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</TotalTime>
  <Words>808</Words>
  <Application>Microsoft Office PowerPoint</Application>
  <PresentationFormat>Экран (4:3)</PresentationFormat>
  <Paragraphs>42</Paragraphs>
  <Slides>16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Открытая</vt:lpstr>
      <vt:lpstr>Документ</vt:lpstr>
      <vt:lpstr>«Профилактика кибербуллинга среди несовершеннолетних, в том числе в рамках реализации технологии «Family light»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Содержание программы комплексной работы  по защите от психологического насилия несовершеннолетних  в пространстве современных интернет-технологий  «Кибермоббинг и кибербуллинг несовершеннолетних:  стратегии вмешательства и профилактика» </vt:lpstr>
      <vt:lpstr>Слайд 10</vt:lpstr>
      <vt:lpstr>Слайд 11</vt:lpstr>
      <vt:lpstr>Слайд 12</vt:lpstr>
      <vt:lpstr>Слайд 13</vt:lpstr>
      <vt:lpstr>Слайд 14</vt:lpstr>
      <vt:lpstr>Слайд 15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«Профилактика кибербуллинга среди несовершеннолетних, в том числе в рамках реализации технологии «Family light»</dc:title>
  <dc:creator>Психолог</dc:creator>
  <cp:lastModifiedBy>Алёна</cp:lastModifiedBy>
  <cp:revision>5</cp:revision>
  <dcterms:created xsi:type="dcterms:W3CDTF">2019-08-21T14:44:04Z</dcterms:created>
  <dcterms:modified xsi:type="dcterms:W3CDTF">2022-09-01T15:59:50Z</dcterms:modified>
</cp:coreProperties>
</file>